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3" r:id="rId5"/>
  </p:sldMasterIdLst>
  <p:notesMasterIdLst>
    <p:notesMasterId r:id="rId19"/>
  </p:notesMasterIdLst>
  <p:handoutMasterIdLst>
    <p:handoutMasterId r:id="rId20"/>
  </p:handoutMasterIdLst>
  <p:sldIdLst>
    <p:sldId id="278" r:id="rId6"/>
    <p:sldId id="450" r:id="rId7"/>
    <p:sldId id="451" r:id="rId8"/>
    <p:sldId id="452" r:id="rId9"/>
    <p:sldId id="455" r:id="rId10"/>
    <p:sldId id="328" r:id="rId11"/>
    <p:sldId id="446" r:id="rId12"/>
    <p:sldId id="362" r:id="rId13"/>
    <p:sldId id="454" r:id="rId14"/>
    <p:sldId id="402" r:id="rId15"/>
    <p:sldId id="449" r:id="rId16"/>
    <p:sldId id="382" r:id="rId17"/>
    <p:sldId id="397" r:id="rId18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0066CC"/>
    <a:srgbClr val="F1250F"/>
    <a:srgbClr val="AB7942"/>
    <a:srgbClr val="FDB5A1"/>
    <a:srgbClr val="D735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601" autoAdjust="0"/>
    <p:restoredTop sz="94696" autoAdjust="0"/>
  </p:normalViewPr>
  <p:slideViewPr>
    <p:cSldViewPr>
      <p:cViewPr varScale="1">
        <p:scale>
          <a:sx n="97" d="100"/>
          <a:sy n="97" d="100"/>
        </p:scale>
        <p:origin x="208" y="6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5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544"/>
    </p:cViewPr>
  </p:sorterViewPr>
  <p:notesViewPr>
    <p:cSldViewPr>
      <p:cViewPr varScale="1">
        <p:scale>
          <a:sx n="66" d="100"/>
          <a:sy n="66" d="100"/>
        </p:scale>
        <p:origin x="0" y="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37840" cy="464820"/>
          </a:xfrm>
          <a:prstGeom prst="rect">
            <a:avLst/>
          </a:prstGeom>
        </p:spPr>
        <p:txBody>
          <a:bodyPr vert="horz" wrap="square" lIns="93172" tIns="46585" rIns="93172" bIns="46585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9" y="1"/>
            <a:ext cx="3037840" cy="464820"/>
          </a:xfrm>
          <a:prstGeom prst="rect">
            <a:avLst/>
          </a:prstGeom>
        </p:spPr>
        <p:txBody>
          <a:bodyPr vert="horz" wrap="square" lIns="93172" tIns="46585" rIns="93172" bIns="46585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79DD3B60-7819-4580-AC6E-3BCEB0EC3C95}" type="datetime1">
              <a:rPr lang="en-US"/>
              <a:pPr>
                <a:defRPr/>
              </a:pPr>
              <a:t>11/29/23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968"/>
            <a:ext cx="3037840" cy="464820"/>
          </a:xfrm>
          <a:prstGeom prst="rect">
            <a:avLst/>
          </a:prstGeom>
        </p:spPr>
        <p:txBody>
          <a:bodyPr vert="horz" wrap="square" lIns="93172" tIns="46585" rIns="93172" bIns="46585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9" y="8829968"/>
            <a:ext cx="3037840" cy="464820"/>
          </a:xfrm>
          <a:prstGeom prst="rect">
            <a:avLst/>
          </a:prstGeom>
        </p:spPr>
        <p:txBody>
          <a:bodyPr vert="horz" wrap="square" lIns="93172" tIns="46585" rIns="93172" bIns="46585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6AD5B3D-8BCA-4EE0-847A-233DDD077B2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650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g>
</file>

<file path=ppt/media/image14.jpeg>
</file>

<file path=ppt/media/image15.png>
</file>

<file path=ppt/media/image16.jp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37840" cy="464820"/>
          </a:xfrm>
          <a:prstGeom prst="rect">
            <a:avLst/>
          </a:prstGeom>
        </p:spPr>
        <p:txBody>
          <a:bodyPr vert="horz" lIns="93172" tIns="46585" rIns="93172" bIns="46585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9" y="1"/>
            <a:ext cx="3037840" cy="464820"/>
          </a:xfrm>
          <a:prstGeom prst="rect">
            <a:avLst/>
          </a:prstGeom>
        </p:spPr>
        <p:txBody>
          <a:bodyPr vert="horz" lIns="93172" tIns="46585" rIns="93172" bIns="46585" rtlCol="0"/>
          <a:lstStyle>
            <a:lvl1pPr algn="r">
              <a:defRPr sz="1200"/>
            </a:lvl1pPr>
          </a:lstStyle>
          <a:p>
            <a:pPr>
              <a:defRPr/>
            </a:pPr>
            <a:fld id="{8ABB6B82-B001-4F7C-B514-7A1E898742BF}" type="datetimeFigureOut">
              <a:rPr lang="en-US"/>
              <a:pPr>
                <a:defRPr/>
              </a:pPr>
              <a:t>11/29/23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2" tIns="46585" rIns="93172" bIns="46585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2"/>
            <a:ext cx="5608320" cy="4183380"/>
          </a:xfrm>
          <a:prstGeom prst="rect">
            <a:avLst/>
          </a:prstGeom>
        </p:spPr>
        <p:txBody>
          <a:bodyPr vert="horz" lIns="93172" tIns="46585" rIns="93172" bIns="46585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968"/>
            <a:ext cx="3037840" cy="464820"/>
          </a:xfrm>
          <a:prstGeom prst="rect">
            <a:avLst/>
          </a:prstGeom>
        </p:spPr>
        <p:txBody>
          <a:bodyPr vert="horz" lIns="93172" tIns="46585" rIns="93172" bIns="46585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9" y="8829968"/>
            <a:ext cx="3037840" cy="464820"/>
          </a:xfrm>
          <a:prstGeom prst="rect">
            <a:avLst/>
          </a:prstGeom>
        </p:spPr>
        <p:txBody>
          <a:bodyPr vert="horz" lIns="93172" tIns="46585" rIns="93172" bIns="46585" rtlCol="0" anchor="b"/>
          <a:lstStyle>
            <a:lvl1pPr algn="r">
              <a:defRPr sz="1200"/>
            </a:lvl1pPr>
          </a:lstStyle>
          <a:p>
            <a:pPr>
              <a:defRPr/>
            </a:pPr>
            <a:fld id="{D1FEC384-73F6-4CB0-8B58-CE90DD7CF4A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5075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493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387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rady_logo_full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39000" y="6370638"/>
            <a:ext cx="1676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14" descr="ottersonColor_1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762000" y="0"/>
            <a:ext cx="3922713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4044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3200400" y="1143000"/>
            <a:ext cx="4953000" cy="2667000"/>
          </a:xfrm>
        </p:spPr>
        <p:txBody>
          <a:bodyPr/>
          <a:lstStyle>
            <a:lvl1pPr>
              <a:defRPr sz="2800" b="1" i="0">
                <a:solidFill>
                  <a:srgbClr val="284794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4045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3200400" y="4419600"/>
            <a:ext cx="5029200" cy="762000"/>
          </a:xfrm>
        </p:spPr>
        <p:txBody>
          <a:bodyPr/>
          <a:lstStyle>
            <a:lvl1pPr marL="0" indent="0">
              <a:buFontTx/>
              <a:buNone/>
              <a:defRPr sz="2000" b="0" i="0">
                <a:solidFill>
                  <a:srgbClr val="284794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0850" y="381000"/>
            <a:ext cx="1885950" cy="5745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381000"/>
            <a:ext cx="5505450" cy="5745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1143000"/>
            <a:ext cx="36957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1100" y="1143000"/>
            <a:ext cx="36957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381000"/>
            <a:ext cx="7543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43000" y="1143000"/>
            <a:ext cx="7543800" cy="4983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28" name="Picture 8" descr="rady_logo_full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239000" y="6370638"/>
            <a:ext cx="1676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12" descr="otterson_side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-609600" y="-1588"/>
            <a:ext cx="1508125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/>
          <a:ea typeface="ＭＳ Ｐゴシック" charset="-128"/>
          <a:cs typeface="Calibri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6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95400" y="304800"/>
            <a:ext cx="7848600" cy="20574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solidFill>
                  <a:srgbClr val="0066CC"/>
                </a:solidFill>
                <a:latin typeface="+mj-lt"/>
                <a:cs typeface="Calibri" charset="0"/>
              </a:rPr>
              <a:t>The Rady School of Management</a:t>
            </a:r>
            <a:br>
              <a:rPr lang="en-US" sz="3600" dirty="0">
                <a:latin typeface="+mj-lt"/>
                <a:cs typeface="Calibri" charset="0"/>
              </a:rPr>
            </a:br>
            <a:endParaRPr lang="en-US" sz="3200" b="0" dirty="0">
              <a:latin typeface="+mj-lt"/>
              <a:cs typeface="Calibri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05000" y="1600200"/>
            <a:ext cx="6934200" cy="28194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3000" dirty="0">
                <a:solidFill>
                  <a:srgbClr val="0066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MGT 167 </a:t>
            </a:r>
            <a:r>
              <a:rPr lang="en-US" sz="3000" dirty="0">
                <a:solidFill>
                  <a:srgbClr val="0066CC"/>
                </a:solidFill>
                <a:latin typeface="Omnes_GirlScouts ExtraLight" pitchFamily="50" charset="0"/>
                <a:cs typeface="Arial" panose="020B0604020202020204" pitchFamily="34" charset="0"/>
              </a:rPr>
              <a:t>•  </a:t>
            </a:r>
            <a:r>
              <a:rPr lang="en-US" sz="3000" dirty="0">
                <a:solidFill>
                  <a:srgbClr val="0066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Fall 2023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>
              <a:defRPr/>
            </a:pPr>
            <a:b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 Entrepreneurship: </a:t>
            </a:r>
            <a:br>
              <a:rPr lang="en-US" sz="3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Doing Well by Doing Good </a:t>
            </a:r>
          </a:p>
          <a:p>
            <a:pPr algn="ctr" eaLnBrk="1" hangingPunct="1">
              <a:defRPr/>
            </a:pPr>
            <a:endParaRPr lang="en-US" sz="35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Wednesday, Nov. 29</a:t>
            </a:r>
            <a:endParaRPr lang="en-US" b="1" dirty="0">
              <a:latin typeface="+mn-lt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119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2872F-A187-F64B-98CE-6DBDF0C60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81000"/>
            <a:ext cx="7543800" cy="1752600"/>
          </a:xfrm>
        </p:spPr>
        <p:txBody>
          <a:bodyPr/>
          <a:lstStyle/>
          <a:p>
            <a:pPr lvl="0" algn="ctr"/>
            <a:r>
              <a:rPr lang="en-US" sz="3600" dirty="0"/>
              <a:t>Next Class Monday, 13 March</a:t>
            </a:r>
            <a:br>
              <a:rPr lang="en-US" sz="3600" dirty="0"/>
            </a:br>
            <a:r>
              <a:rPr lang="en-US" sz="3600" dirty="0">
                <a:solidFill>
                  <a:srgbClr val="7030A0"/>
                </a:solidFill>
              </a:rPr>
              <a:t>Crisis Communications</a:t>
            </a:r>
            <a:br>
              <a:rPr lang="en-US" sz="3600" dirty="0">
                <a:solidFill>
                  <a:srgbClr val="7030A0"/>
                </a:solidFill>
              </a:rPr>
            </a:br>
            <a:r>
              <a:rPr lang="en-US" sz="3600" dirty="0">
                <a:solidFill>
                  <a:srgbClr val="7030A0"/>
                </a:solidFill>
              </a:rPr>
              <a:t>Founders Disease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F626BA-E578-564B-935B-3CA3C7BDA5FB}"/>
              </a:ext>
            </a:extLst>
          </p:cNvPr>
          <p:cNvSpPr/>
          <p:nvPr/>
        </p:nvSpPr>
        <p:spPr>
          <a:xfrm>
            <a:off x="1143000" y="2644170"/>
            <a:ext cx="8001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Debt and Disputes Cloud future of Iconic Church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SSIR Strong Boards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WSJ June 6, 2023 Companies That Embraced Social Issues</a:t>
            </a:r>
            <a:r>
              <a:rPr lang="en-US" sz="2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BB8F8E-021E-AB41-9FB1-F8B4A13DF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3962400"/>
            <a:ext cx="34290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06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152400"/>
            <a:ext cx="7543800" cy="2667000"/>
          </a:xfrm>
        </p:spPr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Guest Speaker: </a:t>
            </a:r>
            <a:br>
              <a:rPr lang="en-US" sz="3200" dirty="0"/>
            </a:br>
            <a:r>
              <a:rPr lang="en-US" sz="5400" dirty="0">
                <a:solidFill>
                  <a:srgbClr val="FF0000"/>
                </a:solidFill>
              </a:rPr>
              <a:t>Neal Bloom</a:t>
            </a:r>
            <a:br>
              <a:rPr lang="en-US" sz="40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Rising Tide Partners</a:t>
            </a:r>
            <a:br>
              <a:rPr lang="en-US" sz="4000" dirty="0">
                <a:solidFill>
                  <a:schemeClr val="accent1">
                    <a:lumMod val="50000"/>
                  </a:schemeClr>
                </a:solidFill>
              </a:rPr>
            </a:br>
            <a:endParaRPr lang="en-US" sz="11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514600"/>
            <a:ext cx="8077200" cy="3581400"/>
          </a:xfrm>
        </p:spPr>
        <p:txBody>
          <a:bodyPr/>
          <a:lstStyle/>
          <a:p>
            <a:endParaRPr lang="en-US" sz="4400" dirty="0"/>
          </a:p>
          <a:p>
            <a:endParaRPr lang="en-US" sz="4400" dirty="0"/>
          </a:p>
          <a:p>
            <a:pPr marL="0" indent="0" algn="ctr">
              <a:buNone/>
            </a:pPr>
            <a:endParaRPr lang="en-US" sz="32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US" b="1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b="1" dirty="0">
                <a:solidFill>
                  <a:srgbClr val="00B050"/>
                </a:solidFill>
              </a:rPr>
              <a:t>Student Hosts: </a:t>
            </a:r>
          </a:p>
          <a:p>
            <a:pPr marL="0" indent="0" algn="ctr">
              <a:buNone/>
            </a:pPr>
            <a:r>
              <a:rPr lang="en-US" sz="2400" b="1" dirty="0">
                <a:solidFill>
                  <a:srgbClr val="FF9300"/>
                </a:solidFill>
              </a:rPr>
              <a:t>Camden Greenwood, Hanna Medina, Vanessa Lu</a:t>
            </a:r>
          </a:p>
          <a:p>
            <a:pPr marL="0" indent="0" algn="ctr">
              <a:buNone/>
            </a:pPr>
            <a:endParaRPr lang="en-US" b="1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endParaRPr lang="en-US" b="1" dirty="0">
              <a:solidFill>
                <a:srgbClr val="00B05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3AFABD-D8F6-EA40-95A8-FD6E3A020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429" y="2514600"/>
            <a:ext cx="2895600" cy="15902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D3768C-A239-134B-865A-275E28DC3D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2611036"/>
            <a:ext cx="3505200" cy="258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843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D9467-53A2-D749-B046-2DF5D1375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/>
              <a:t>Drawing for Girl Scout Cookies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1F5A47-7C42-7648-8D7C-F988AC4FED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447800"/>
            <a:ext cx="6096000" cy="4267200"/>
          </a:xfrm>
        </p:spPr>
      </p:pic>
    </p:spTree>
    <p:extLst>
      <p:ext uri="{BB962C8B-B14F-4D97-AF65-F5344CB8AC3E}">
        <p14:creationId xmlns:p14="http://schemas.microsoft.com/office/powerpoint/2010/main" val="3822949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2DD52-9AE1-4349-8D40-6FA49DD5C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52400"/>
            <a:ext cx="7543800" cy="1447800"/>
          </a:xfrm>
        </p:spPr>
        <p:txBody>
          <a:bodyPr/>
          <a:lstStyle/>
          <a:p>
            <a:pPr algn="ctr"/>
            <a:r>
              <a:rPr lang="en-US" sz="4000" dirty="0"/>
              <a:t>Join us for Brown Bag lunch</a:t>
            </a:r>
            <a:br>
              <a:rPr lang="en-US" sz="4000" dirty="0"/>
            </a:br>
            <a:endParaRPr lang="en-US" sz="4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8E20A6-E786-854C-9CF6-BEE701741D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729" y="1125255"/>
            <a:ext cx="4097889" cy="5257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68A2CC-9467-5A44-BEBC-4E483DFB9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338" y="1177447"/>
            <a:ext cx="3359062" cy="20875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0C1470-019E-4844-BE77-7D3250B490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338" y="3505200"/>
            <a:ext cx="3359062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633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66DC6-DAF7-1641-A988-6D5A95DCC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-152400"/>
            <a:ext cx="7543800" cy="914400"/>
          </a:xfrm>
        </p:spPr>
        <p:txBody>
          <a:bodyPr/>
          <a:lstStyle/>
          <a:p>
            <a:pPr algn="ctr"/>
            <a:r>
              <a:rPr lang="en-US" sz="3200" dirty="0"/>
              <a:t>Feedback from Nov. 27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F24295-2F95-0944-97ED-DEF445DCE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527569"/>
            <a:ext cx="8001000" cy="6226696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solidFill>
                  <a:srgbClr val="7030A0"/>
                </a:solidFill>
              </a:rPr>
              <a:t>“</a:t>
            </a:r>
            <a:r>
              <a:rPr lang="en-US" sz="2000" b="1" dirty="0" err="1">
                <a:solidFill>
                  <a:srgbClr val="7030A0"/>
                </a:solidFill>
              </a:rPr>
              <a:t>Poverty.Inc</a:t>
            </a:r>
            <a:r>
              <a:rPr lang="en-US" sz="2000" b="1" dirty="0">
                <a:solidFill>
                  <a:srgbClr val="7030A0"/>
                </a:solidFill>
              </a:rPr>
              <a:t> was impactful and eye-opening.”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00B050"/>
                </a:solidFill>
              </a:rPr>
              <a:t>“</a:t>
            </a:r>
            <a:r>
              <a:rPr lang="en-US" sz="2000" b="1" dirty="0" err="1">
                <a:solidFill>
                  <a:srgbClr val="00B050"/>
                </a:solidFill>
              </a:rPr>
              <a:t>Poverty.Inc</a:t>
            </a:r>
            <a:r>
              <a:rPr lang="en-US" sz="2000" b="1" dirty="0">
                <a:solidFill>
                  <a:srgbClr val="00B050"/>
                </a:solidFill>
              </a:rPr>
              <a:t> was so powerful, I actually watched it twice.”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9300"/>
                </a:solidFill>
              </a:rPr>
              <a:t>“I watched </a:t>
            </a:r>
            <a:r>
              <a:rPr lang="en-US" sz="2000" b="1" dirty="0" err="1">
                <a:solidFill>
                  <a:srgbClr val="FF9300"/>
                </a:solidFill>
              </a:rPr>
              <a:t>Poverty.Inc</a:t>
            </a:r>
            <a:r>
              <a:rPr lang="en-US" sz="2000" b="1" dirty="0">
                <a:solidFill>
                  <a:srgbClr val="FF9300"/>
                </a:solidFill>
              </a:rPr>
              <a:t> with my roommates. Everyone should see it.”</a:t>
            </a:r>
          </a:p>
          <a:p>
            <a:pPr marL="0" indent="0">
              <a:buNone/>
            </a:pPr>
            <a:r>
              <a:rPr lang="en-US" sz="2000" b="1" dirty="0"/>
              <a:t>“I liked the discussion around </a:t>
            </a:r>
            <a:r>
              <a:rPr lang="en-US" sz="2000" b="1" dirty="0" err="1"/>
              <a:t>volunTOURism</a:t>
            </a:r>
            <a:r>
              <a:rPr lang="en-US" sz="2000" b="1" dirty="0"/>
              <a:t>.”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0070C0"/>
                </a:solidFill>
              </a:rPr>
              <a:t>“The documentary was shocking to me… I thought we were helping poor people in Africa…but in fact, we’re destroying their ability to make a living.”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7030A0"/>
                </a:solidFill>
              </a:rPr>
              <a:t>“The story about the local software developer losing the contract to the European developer made me mad!”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00B050"/>
                </a:solidFill>
              </a:rPr>
              <a:t>“Prof J’s personal examples informed me about the psychology of giving.”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9300"/>
                </a:solidFill>
              </a:rPr>
              <a:t>“Interesting to see how good intentions can turn out so bad.”</a:t>
            </a:r>
          </a:p>
          <a:p>
            <a:pPr marL="0" indent="0">
              <a:buNone/>
            </a:pPr>
            <a:r>
              <a:rPr lang="en-US" sz="2000" b="1" dirty="0"/>
              <a:t>“I ever thought about foreign aid that way.”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0000"/>
                </a:solidFill>
              </a:rPr>
              <a:t>“Transportation– getting stuff there– is critical.”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00B050"/>
                </a:solidFill>
              </a:rPr>
              <a:t>“Most of our aid goes to the military.”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9300"/>
                </a:solidFill>
              </a:rPr>
              <a:t>“Rip out your heart, rip out your wallet.”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0000"/>
                </a:solidFill>
              </a:rPr>
              <a:t>”Find out what your beneficiaries want!”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7030A0"/>
                </a:solidFill>
              </a:rPr>
              <a:t>“Making yourself feel good vs. doing good.”</a:t>
            </a:r>
          </a:p>
        </p:txBody>
      </p:sp>
      <p:pic>
        <p:nvPicPr>
          <p:cNvPr id="6" name="Picture 2" descr="C:\Users\Jo Dee\AppData\Local\Microsoft\Windows\INetCache\IE\XYJKDS53\3059613619_39a679bc2b_z[1].jpg">
            <a:extLst>
              <a:ext uri="{FF2B5EF4-FFF2-40B4-BE49-F238E27FC236}">
                <a16:creationId xmlns:a16="http://schemas.microsoft.com/office/drawing/2014/main" id="{194307D3-F73D-2548-B906-AFE021D5F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5334000"/>
            <a:ext cx="2716924" cy="1420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8903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502B1-75AE-4845-8CD3-8097C6937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2400"/>
            <a:ext cx="7543800" cy="1143000"/>
          </a:xfrm>
        </p:spPr>
        <p:txBody>
          <a:bodyPr/>
          <a:lstStyle/>
          <a:p>
            <a:pPr algn="ctr"/>
            <a:r>
              <a:rPr lang="en-US" sz="4000" dirty="0" err="1"/>
              <a:t>Poverty.Inc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25C53-0CD2-2742-B302-86EAF0276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0343" y="1143000"/>
            <a:ext cx="7543800" cy="5364163"/>
          </a:xfrm>
        </p:spPr>
        <p:txBody>
          <a:bodyPr/>
          <a:lstStyle/>
          <a:p>
            <a:pPr marL="457200" lvl="1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“…what can you do individually to change the situation? The movie made me think that I don’t want to give my money to charities. What’s the solution?”</a:t>
            </a:r>
          </a:p>
          <a:p>
            <a:pPr marL="457200" lvl="1" indent="0">
              <a:buNone/>
            </a:pPr>
            <a:r>
              <a:rPr lang="en-US" dirty="0"/>
              <a:t>	* Due diligence</a:t>
            </a:r>
          </a:p>
          <a:p>
            <a:pPr marL="457200" lvl="1" indent="0">
              <a:buNone/>
            </a:pPr>
            <a:r>
              <a:rPr lang="en-US" dirty="0"/>
              <a:t>	* Volunteer</a:t>
            </a:r>
          </a:p>
          <a:p>
            <a:pPr marL="457200" lvl="1" indent="0">
              <a:buNone/>
            </a:pPr>
            <a:r>
              <a:rPr lang="en-US" dirty="0"/>
              <a:t>	* Follow your passion, not the crowd</a:t>
            </a:r>
          </a:p>
          <a:p>
            <a:pPr marL="457200" lvl="1" indent="0">
              <a:buNone/>
            </a:pPr>
            <a:r>
              <a:rPr lang="en-US" dirty="0"/>
              <a:t>	* </a:t>
            </a:r>
            <a:r>
              <a:rPr lang="en-US" i="1" dirty="0">
                <a:solidFill>
                  <a:srgbClr val="7030A0"/>
                </a:solidFill>
              </a:rPr>
              <a:t>Despair not! </a:t>
            </a:r>
            <a:r>
              <a:rPr lang="en-US" dirty="0"/>
              <a:t>There are many agencies doing wonderful work. You </a:t>
            </a:r>
            <a:r>
              <a:rPr lang="en-US" b="1" i="1" dirty="0"/>
              <a:t>can</a:t>
            </a:r>
            <a:r>
              <a:rPr lang="en-US" dirty="0"/>
              <a:t> help make the world a better place. And make a good living by doing it.</a:t>
            </a:r>
          </a:p>
          <a:p>
            <a:pPr marL="457200" lvl="1" indent="0">
              <a:buNone/>
            </a:pPr>
            <a:r>
              <a:rPr lang="en-US" dirty="0"/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AC2FBE-DC5E-8944-8DBC-50DCC991E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579605"/>
            <a:ext cx="18923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606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DE14-A65F-EC45-8DD1-6E6D9E7B4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/>
              <a:t>The “Social” in Social Entrepreneurship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E7C38-920A-7E46-A0B3-BAC75132A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>
                <a:solidFill>
                  <a:srgbClr val="00B050"/>
                </a:solidFill>
              </a:rPr>
              <a:t>Tanisha and Irene meet-up in Bird Rock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129D9B-E587-FC4C-B39F-1C8305412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38400" y="2333625"/>
            <a:ext cx="4953000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75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A19C-34C5-1D4F-8E4F-4833F98F4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81000"/>
            <a:ext cx="7543800" cy="1371600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rgbClr val="FF9300"/>
                </a:solidFill>
              </a:rPr>
              <a:t>News of the Day</a:t>
            </a:r>
            <a:br>
              <a:rPr lang="en-US" dirty="0"/>
            </a:br>
            <a:r>
              <a:rPr lang="en-US" dirty="0"/>
              <a:t>WSJ: </a:t>
            </a:r>
            <a:r>
              <a:rPr lang="en-US" sz="3600" dirty="0" err="1"/>
              <a:t>Shein</a:t>
            </a:r>
            <a:r>
              <a:rPr lang="en-US" sz="3600" dirty="0"/>
              <a:t> Files to Launch Public Offer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F73A3F-ED7D-8946-96AF-51D2B41D92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011017"/>
            <a:ext cx="2501900" cy="169545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6BD22E-7FE5-C449-87C3-D29E55207D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717" y="2011017"/>
            <a:ext cx="2895600" cy="16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857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2400"/>
            <a:ext cx="7543800" cy="914400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Student Evaluation of Teaching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4412" y="1219200"/>
            <a:ext cx="8153400" cy="4876800"/>
          </a:xfrm>
        </p:spPr>
        <p:txBody>
          <a:bodyPr/>
          <a:lstStyle/>
          <a:p>
            <a:r>
              <a:rPr lang="en-US" sz="3200" b="1" dirty="0">
                <a:solidFill>
                  <a:srgbClr val="C00000"/>
                </a:solidFill>
              </a:rPr>
              <a:t>SET surveys now open (Nov 27- Dec 9)</a:t>
            </a:r>
          </a:p>
          <a:p>
            <a:r>
              <a:rPr lang="en-US" b="1" dirty="0">
                <a:solidFill>
                  <a:srgbClr val="002060"/>
                </a:solidFill>
              </a:rPr>
              <a:t>Available on Evaluations site</a:t>
            </a:r>
          </a:p>
          <a:p>
            <a:r>
              <a:rPr lang="en-US" b="1" dirty="0">
                <a:solidFill>
                  <a:srgbClr val="002060"/>
                </a:solidFill>
              </a:rPr>
              <a:t>Changed from previous CAPES Survey</a:t>
            </a:r>
          </a:p>
          <a:p>
            <a:r>
              <a:rPr lang="en-US" b="1" dirty="0">
                <a:solidFill>
                  <a:srgbClr val="002060"/>
                </a:solidFill>
              </a:rPr>
              <a:t>Holistic Teaching Evaluation Oversight Committee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03679B-E491-B546-B28F-0585D723A2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3962400"/>
            <a:ext cx="26670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43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B494E-5A09-F949-8B46-99EC44B76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Return SDBJ Book of Lists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662CEA-2BA4-5049-9C52-1CB8C74F8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1295400"/>
            <a:ext cx="4343400" cy="4800600"/>
          </a:xfrm>
        </p:spPr>
      </p:pic>
    </p:spTree>
    <p:extLst>
      <p:ext uri="{BB962C8B-B14F-4D97-AF65-F5344CB8AC3E}">
        <p14:creationId xmlns:p14="http://schemas.microsoft.com/office/powerpoint/2010/main" val="2543192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64683-DE65-BC4C-B50A-0349A0054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1374"/>
            <a:ext cx="7620000" cy="533400"/>
          </a:xfrm>
        </p:spPr>
        <p:txBody>
          <a:bodyPr/>
          <a:lstStyle/>
          <a:p>
            <a:pPr algn="ctr"/>
            <a:r>
              <a:rPr lang="en-US" sz="4000" dirty="0"/>
              <a:t>Networking Papers </a:t>
            </a:r>
            <a:r>
              <a:rPr lang="en-US" sz="1100" dirty="0"/>
              <a:t>original guidance</a:t>
            </a:r>
            <a:br>
              <a:rPr lang="en-US" sz="36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F463A-F150-B945-A0BA-3A593E858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685800"/>
            <a:ext cx="7543800" cy="5440363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</a:t>
            </a:r>
          </a:p>
          <a:p>
            <a:pPr lvl="1"/>
            <a:r>
              <a:rPr lang="en-US" sz="2400" dirty="0"/>
              <a:t>Early start</a:t>
            </a:r>
          </a:p>
          <a:p>
            <a:pPr lvl="1"/>
            <a:r>
              <a:rPr lang="en-US" sz="2400" dirty="0"/>
              <a:t>Ambitious goal “Dream Big”</a:t>
            </a:r>
          </a:p>
          <a:p>
            <a:pPr lvl="1"/>
            <a:r>
              <a:rPr lang="en-US" sz="2400" dirty="0"/>
              <a:t>Overcome obstacles</a:t>
            </a:r>
          </a:p>
          <a:p>
            <a:pPr lvl="1"/>
            <a:r>
              <a:rPr lang="en-US" sz="2400" dirty="0"/>
              <a:t>Face-to-face interview</a:t>
            </a:r>
          </a:p>
          <a:p>
            <a:r>
              <a:rPr lang="en-US" b="1" dirty="0">
                <a:solidFill>
                  <a:srgbClr val="FF0000"/>
                </a:solidFill>
              </a:rPr>
              <a:t>B</a:t>
            </a:r>
          </a:p>
          <a:p>
            <a:pPr lvl="1"/>
            <a:r>
              <a:rPr lang="en-US" sz="2400" dirty="0"/>
              <a:t>Same as above, but not a stretch</a:t>
            </a:r>
          </a:p>
          <a:p>
            <a:r>
              <a:rPr lang="en-US" b="1" dirty="0">
                <a:solidFill>
                  <a:srgbClr val="FF0000"/>
                </a:solidFill>
              </a:rPr>
              <a:t>C</a:t>
            </a:r>
          </a:p>
          <a:p>
            <a:pPr lvl="1"/>
            <a:r>
              <a:rPr lang="en-US" sz="2400" dirty="0"/>
              <a:t>Success, but reliance on e-mail</a:t>
            </a:r>
            <a:endParaRPr lang="en-US" dirty="0"/>
          </a:p>
          <a:p>
            <a:pPr marL="457200" lvl="1" indent="0" algn="ctr">
              <a:buNone/>
            </a:pPr>
            <a:r>
              <a:rPr lang="en-US" sz="4000" b="1" dirty="0">
                <a:solidFill>
                  <a:srgbClr val="FF0000"/>
                </a:solidFill>
              </a:rPr>
              <a:t>#1 reason for lower grade… </a:t>
            </a:r>
          </a:p>
          <a:p>
            <a:pPr marL="457200" lvl="1" indent="0" algn="ctr">
              <a:buNone/>
            </a:pPr>
            <a:r>
              <a:rPr lang="en-US" sz="4000" b="1" dirty="0">
                <a:solidFill>
                  <a:srgbClr val="FF0000"/>
                </a:solidFill>
              </a:rPr>
              <a:t>procrastination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F91089-6EBF-F24B-ADCB-EDCFB49C59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990600"/>
            <a:ext cx="3185984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14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CF063-1DE2-0149-BA4F-A123C97AD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/>
              <a:t>Thank you Note?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7098B-5548-9644-A6A1-4BB7EEB6C7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90600" y="1143000"/>
            <a:ext cx="3848100" cy="498316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Painful experience for some.</a:t>
            </a:r>
          </a:p>
          <a:p>
            <a:pPr marL="0" indent="0">
              <a:buNone/>
            </a:pPr>
            <a:r>
              <a:rPr lang="en-US" sz="2400" dirty="0"/>
              <a:t>Do it professionally or not all.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7BF3AE-0B11-204D-AB6A-FF6DA6F254F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Discussion</a:t>
            </a:r>
          </a:p>
          <a:p>
            <a:pPr marL="0" indent="0">
              <a:buNone/>
            </a:pPr>
            <a:r>
              <a:rPr lang="en-US" dirty="0"/>
              <a:t>Should it be required?</a:t>
            </a:r>
          </a:p>
          <a:p>
            <a:pPr marL="0" indent="0">
              <a:buNone/>
            </a:pPr>
            <a:r>
              <a:rPr lang="en-US" dirty="0"/>
              <a:t>Make it a condition of A grade?</a:t>
            </a:r>
          </a:p>
          <a:p>
            <a:pPr marL="0" indent="0">
              <a:buNone/>
            </a:pPr>
            <a:r>
              <a:rPr lang="en-US" dirty="0"/>
              <a:t>Look for WSJ Letters to Editor next week…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3AD2EA-D5EB-8849-9BA7-FFAB543EA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900" y="3962400"/>
            <a:ext cx="3505200" cy="24543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442998-0A39-154F-9FED-0FD84B967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0" y="2286000"/>
            <a:ext cx="2971800" cy="384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30688"/>
      </p:ext>
    </p:extLst>
  </p:cSld>
  <p:clrMapOvr>
    <a:masterClrMapping/>
  </p:clrMapOvr>
</p:sld>
</file>

<file path=ppt/theme/theme1.xml><?xml version="1.0" encoding="utf-8"?>
<a:theme xmlns:a="http://schemas.openxmlformats.org/drawingml/2006/main" name="General Presentation-building-side">
  <a:themeElements>
    <a:clrScheme name="Otterson_powerpoin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tterson_powerpoi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Otterson_powerpoi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3D0D3045D2FF4FB51A5B63DF3AAA65" ma:contentTypeVersion="3" ma:contentTypeDescription="Create a new document." ma:contentTypeScope="" ma:versionID="6841a04a395bc456f6e306e967f3d95c">
  <xsd:schema xmlns:xsd="http://www.w3.org/2001/XMLSchema" xmlns:p="http://schemas.microsoft.com/office/2006/metadata/properties" xmlns:ns1="http://schemas.microsoft.com/sharepoint/v3" xmlns:ns2="8dfc9360-30d7-44fa-9454-8814658167eb" targetNamespace="http://schemas.microsoft.com/office/2006/metadata/properties" ma:root="true" ma:fieldsID="9af39eaed083fb799ebbfefa202d23f3" ns1:_="" ns2:_="">
    <xsd:import namespace="http://schemas.microsoft.com/sharepoint/v3"/>
    <xsd:import namespace="8dfc9360-30d7-44fa-9454-8814658167eb"/>
    <xsd:element name="properties">
      <xsd:complexType>
        <xsd:sequence>
          <xsd:element name="documentManagement">
            <xsd:complexType>
              <xsd:all>
                <xsd:element ref="ns2:Document_x0020_Audience" minOccurs="0"/>
                <xsd:element ref="ns2:Kind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6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7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:xsd="http://www.w3.org/2001/XMLSchema" xmlns:dms="http://schemas.microsoft.com/office/2006/documentManagement/types" targetNamespace="8dfc9360-30d7-44fa-9454-8814658167eb" elementFormDefault="qualified">
    <xsd:import namespace="http://schemas.microsoft.com/office/2006/documentManagement/types"/>
    <xsd:element name="Document_x0020_Audience" ma:index="2" nillable="true" ma:displayName="Document Audience" ma:default="Frequently Used" ma:internalName="Document_x0020_Audienc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Frequently Used"/>
                    <xsd:enumeration value="Faculty Assistant"/>
                    <xsd:enumeration value="Alumni"/>
                    <xsd:enumeration value="Students"/>
                  </xsd:restriction>
                </xsd:simpleType>
              </xsd:element>
            </xsd:sequence>
          </xsd:extension>
        </xsd:complexContent>
      </xsd:complexType>
    </xsd:element>
    <xsd:element name="Kind" ma:index="3" nillable="true" ma:displayName="Kind" ma:default="CDs" ma:format="Dropdown" ma:internalName="Kind">
      <xsd:simpleType>
        <xsd:union memberTypes="dms:Text">
          <xsd:simpleType>
            <xsd:restriction base="dms:Choice">
              <xsd:enumeration value="CDs"/>
              <xsd:enumeration value="Course Materials"/>
              <xsd:enumeration value="Forms"/>
              <xsd:enumeration value="Guidelines"/>
              <xsd:enumeration value="Insert Files"/>
              <xsd:enumeration value="Mailing Labels"/>
              <xsd:enumeration value="Maps"/>
              <xsd:enumeration value="Marketing Materials"/>
              <xsd:enumeration value="Name Badges"/>
              <xsd:enumeration value="PowerPoint"/>
              <xsd:enumeration value="Signage"/>
              <xsd:enumeration value="Stationery"/>
              <xsd:enumeration value="Web"/>
            </xsd:restriction>
          </xsd:simpleType>
        </xsd:un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 ma:readOnly="tru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>
    <Kind xmlns="8dfc9360-30d7-44fa-9454-8814658167eb">Course Materials</Kind>
    <Document_x0020_Audience xmlns="8dfc9360-30d7-44fa-9454-8814658167eb"/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LongProperties xmlns="http://schemas.microsoft.com/office/2006/metadata/longProperties"/>
</file>

<file path=customXml/itemProps1.xml><?xml version="1.0" encoding="utf-8"?>
<ds:datastoreItem xmlns:ds="http://schemas.openxmlformats.org/officeDocument/2006/customXml" ds:itemID="{A9056A18-FDE8-4B63-AE74-C7463994AC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dfc9360-30d7-44fa-9454-8814658167eb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069410F0-41F1-42B4-BB9F-D8918C5FCEB4}">
  <ds:schemaRefs>
    <ds:schemaRef ds:uri="http://purl.org/dc/terms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sharepoint/v3"/>
    <ds:schemaRef ds:uri="http://purl.org/dc/dcmitype/"/>
    <ds:schemaRef ds:uri="8dfc9360-30d7-44fa-9454-8814658167eb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C11867CF-15CD-4A8E-9B76-7943E78E4375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AF5EBA2-B4B7-41E0-9B6A-EF41C3DE360E}">
  <ds:schemaRefs>
    <ds:schemaRef ds:uri="http://schemas.microsoft.com/office/2006/metadata/long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General Presentation-building-side</Template>
  <TotalTime>7958</TotalTime>
  <Words>506</Words>
  <Application>Microsoft Macintosh PowerPoint</Application>
  <PresentationFormat>On-screen Show (4:3)</PresentationFormat>
  <Paragraphs>70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ＭＳ Ｐゴシック</vt:lpstr>
      <vt:lpstr>Arial</vt:lpstr>
      <vt:lpstr>Calibri</vt:lpstr>
      <vt:lpstr>Omnes_GirlScouts ExtraLight</vt:lpstr>
      <vt:lpstr>Times New Roman</vt:lpstr>
      <vt:lpstr>General Presentation-building-side</vt:lpstr>
      <vt:lpstr>The Rady School of Management </vt:lpstr>
      <vt:lpstr>Feedback from Nov. 27</vt:lpstr>
      <vt:lpstr>Poverty.Inc</vt:lpstr>
      <vt:lpstr>The “Social” in Social Entrepreneurship </vt:lpstr>
      <vt:lpstr>News of the Day WSJ: Shein Files to Launch Public Offer</vt:lpstr>
      <vt:lpstr>Student Evaluation of Teaching</vt:lpstr>
      <vt:lpstr>Return SDBJ Book of Lists</vt:lpstr>
      <vt:lpstr>Networking Papers original guidance </vt:lpstr>
      <vt:lpstr>Thank you Note?</vt:lpstr>
      <vt:lpstr>Next Class Monday, 13 March Crisis Communications Founders Disease</vt:lpstr>
      <vt:lpstr> Guest Speaker:  Neal Bloom Rising Tide Partners </vt:lpstr>
      <vt:lpstr>Drawing for Girl Scout Cookies</vt:lpstr>
      <vt:lpstr>Join us for Brown Bag lunch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Undergraduate Programs</dc:title>
  <dc:creator>gazarabadi</dc:creator>
  <cp:lastModifiedBy>Microsoft Office User</cp:lastModifiedBy>
  <cp:revision>337</cp:revision>
  <cp:lastPrinted>2016-03-17T21:34:56Z</cp:lastPrinted>
  <dcterms:created xsi:type="dcterms:W3CDTF">2011-10-17T21:09:11Z</dcterms:created>
  <dcterms:modified xsi:type="dcterms:W3CDTF">2023-11-29T15:44:33Z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</Properties>
</file>

<file path=docProps/thumbnail.jpeg>
</file>